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9" r:id="rId2"/>
    <p:sldId id="256" r:id="rId3"/>
    <p:sldId id="289" r:id="rId4"/>
    <p:sldId id="373" r:id="rId5"/>
    <p:sldId id="340" r:id="rId6"/>
    <p:sldId id="339" r:id="rId7"/>
    <p:sldId id="343" r:id="rId8"/>
    <p:sldId id="342" r:id="rId9"/>
    <p:sldId id="371" r:id="rId10"/>
    <p:sldId id="344" r:id="rId11"/>
    <p:sldId id="372" r:id="rId12"/>
    <p:sldId id="320" r:id="rId13"/>
    <p:sldId id="374" r:id="rId14"/>
    <p:sldId id="27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1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chemeClr val="accent5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ma.scrmtech.com/meetings/MeetingPc/Detail?pf_uid=13363_1571&amp;id=20252&amp;source=2&amp;pf_type=3&amp;channel_id=3670&amp;channel_name=%E5%8D%9A%E5%AE%A2&amp;tag_id=3e768162b06059a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zt.mayihr.com/event/adver2?from=mayiblog_mb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mayihr.com/event/event_2.php?from=mayiblog_mb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DCD28B0-DF1F-4B3D-9601-89D8E2C24077}"/>
              </a:ext>
            </a:extLst>
          </p:cNvPr>
          <p:cNvSpPr/>
          <p:nvPr/>
        </p:nvSpPr>
        <p:spPr>
          <a:xfrm>
            <a:off x="2204110" y="1828134"/>
            <a:ext cx="83299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本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为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</a:rPr>
              <a:t>《</a:t>
            </a:r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如何巧用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</a:rPr>
              <a:t>VLOOKUP</a:t>
            </a:r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算薪 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直播课件内容</a:t>
            </a:r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r>
              <a:rPr lang="zh-CN" altLang="en-US" sz="2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直播回看地址： （在页面中点击观看回放，注册后即可观看）</a:t>
            </a:r>
            <a:br>
              <a:rPr lang="zh-CN" altLang="en-US" sz="2000" dirty="0">
                <a:solidFill>
                  <a:schemeClr val="bg1"/>
                </a:solidFill>
              </a:rPr>
            </a:br>
            <a:r>
              <a:rPr lang="en-US" altLang="zh-CN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https://app.ma.scrmtech.com/meetings/MeetingPc/Detail?pf_uid=13363_1571&amp;id=20252&amp;source=2&amp;pf_type=3&amp;channel_id=3670&amp;channel_name=%E5%8D%9A%E5%AE%A2&amp;tag_id=3e768162b06059af</a:t>
            </a:r>
            <a:endParaRPr lang="en-US" altLang="zh-CN" sz="2000" u="sng" dirty="0">
              <a:solidFill>
                <a:schemeClr val="bg1"/>
              </a:solidFill>
              <a:latin typeface="Roboto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862773"/>
            <a:ext cx="91440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</a:rPr>
              <a:t>Excel </a:t>
            </a:r>
            <a:r>
              <a:rPr lang="zh-CN" altLang="en-US">
                <a:solidFill>
                  <a:schemeClr val="bg1"/>
                </a:solidFill>
              </a:rPr>
              <a:t>算薪技巧</a:t>
            </a:r>
            <a:br>
              <a:rPr lang="zh-CN" altLang="en-US">
                <a:solidFill>
                  <a:schemeClr val="bg1"/>
                </a:solidFill>
              </a:rPr>
            </a:br>
            <a:r>
              <a:rPr lang="zh-CN" altLang="en-US">
                <a:solidFill>
                  <a:schemeClr val="bg1"/>
                </a:solidFill>
              </a:rPr>
              <a:t>第 </a:t>
            </a:r>
            <a:r>
              <a:rPr lang="en-US" altLang="zh-CN">
                <a:solidFill>
                  <a:schemeClr val="bg1"/>
                </a:solidFill>
              </a:rPr>
              <a:t>1 </a:t>
            </a:r>
            <a:r>
              <a:rPr lang="zh-CN" altLang="en-US">
                <a:solidFill>
                  <a:schemeClr val="bg1"/>
                </a:solidFill>
              </a:rPr>
              <a:t>课</a:t>
            </a: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1524000" y="4350068"/>
            <a:ext cx="9144000" cy="1655762"/>
          </a:xfrm>
        </p:spPr>
        <p:txBody>
          <a:bodyPr/>
          <a:lstStyle/>
          <a:p>
            <a:endParaRPr lang="zh-CN" altLang="en-US"/>
          </a:p>
          <a:p>
            <a:r>
              <a:rPr lang="zh-CN" altLang="en-US">
                <a:solidFill>
                  <a:schemeClr val="bg1"/>
                </a:solidFill>
              </a:rPr>
              <a:t>蚂蚁</a:t>
            </a:r>
            <a:r>
              <a:rPr lang="en-US" altLang="zh-CN">
                <a:solidFill>
                  <a:schemeClr val="bg1"/>
                </a:solidFill>
              </a:rPr>
              <a:t>HR </a:t>
            </a:r>
            <a:r>
              <a:rPr lang="zh-CN" altLang="en-US">
                <a:solidFill>
                  <a:schemeClr val="bg1"/>
                </a:solidFill>
              </a:rPr>
              <a:t>薪酬专家</a:t>
            </a:r>
          </a:p>
          <a:p>
            <a:r>
              <a:rPr lang="en-US" altLang="zh-CN">
                <a:solidFill>
                  <a:schemeClr val="bg1"/>
                </a:solidFill>
              </a:rPr>
              <a:t>Arthur</a:t>
            </a: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780" y="7454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44856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0. </a:t>
            </a:r>
            <a:r>
              <a:rPr lang="zh-CN" altLang="en-US">
                <a:solidFill>
                  <a:schemeClr val="bg1"/>
                </a:solidFill>
              </a:rPr>
              <a:t>关于本课程</a:t>
            </a:r>
            <a:endParaRPr lang="en-US" altLang="zh-CN">
              <a:solidFill>
                <a:schemeClr val="bg1"/>
              </a:solidFill>
            </a:endParaRP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>
                <a:solidFill>
                  <a:schemeClr val="bg1"/>
                </a:solidFill>
              </a:rPr>
              <a:t>内容概览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数据收集优化：数据表</a:t>
            </a:r>
            <a:r>
              <a:rPr lang="en-US" altLang="zh-CN">
                <a:solidFill>
                  <a:schemeClr val="bg1"/>
                </a:solidFill>
              </a:rPr>
              <a:t>(</a:t>
            </a:r>
            <a:r>
              <a:rPr lang="zh-CN" altLang="en-US">
                <a:solidFill>
                  <a:schemeClr val="bg1"/>
                </a:solidFill>
              </a:rPr>
              <a:t>库</a:t>
            </a:r>
            <a:r>
              <a:rPr lang="en-US" altLang="zh-CN">
                <a:solidFill>
                  <a:schemeClr val="bg1"/>
                </a:solidFill>
              </a:rPr>
              <a:t>)</a:t>
            </a:r>
            <a:r>
              <a:rPr lang="zh-CN" altLang="en-US">
                <a:solidFill>
                  <a:schemeClr val="bg1"/>
                </a:solidFill>
              </a:rPr>
              <a:t>思维基础</a:t>
            </a:r>
          </a:p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常用公式</a:t>
            </a:r>
            <a:r>
              <a:rPr lang="en-US" altLang="zh-CN">
                <a:solidFill>
                  <a:schemeClr val="bg1"/>
                </a:solidFill>
              </a:rPr>
              <a:t>(</a:t>
            </a:r>
            <a:r>
              <a:rPr lang="zh-CN" altLang="en-US">
                <a:solidFill>
                  <a:schemeClr val="bg1"/>
                </a:solidFill>
              </a:rPr>
              <a:t>功能</a:t>
            </a:r>
            <a:r>
              <a:rPr lang="en-US" altLang="zh-CN">
                <a:solidFill>
                  <a:schemeClr val="bg1"/>
                </a:solidFill>
              </a:rPr>
              <a:t>)</a:t>
            </a:r>
            <a:r>
              <a:rPr lang="zh-CN" altLang="en-US">
                <a:solidFill>
                  <a:schemeClr val="bg1"/>
                </a:solidFill>
              </a:rPr>
              <a:t>介绍</a:t>
            </a:r>
            <a:r>
              <a:rPr lang="en-US" altLang="zh-CN">
                <a:solidFill>
                  <a:schemeClr val="bg1"/>
                </a:solidFill>
              </a:rPr>
              <a:t>+</a:t>
            </a:r>
            <a:r>
              <a:rPr lang="zh-CN" altLang="en-US">
                <a:solidFill>
                  <a:schemeClr val="bg1"/>
                </a:solidFill>
              </a:rPr>
              <a:t>实例演示</a:t>
            </a:r>
            <a:endParaRPr lang="en-US" altLang="zh-CN">
              <a:solidFill>
                <a:schemeClr val="bg1"/>
              </a:solidFill>
            </a:endParaRP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9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>
                <a:solidFill>
                  <a:schemeClr val="bg1"/>
                </a:solidFill>
              </a:rPr>
              <a:t>算薪流程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marL="571500" indent="-571500">
              <a:lnSpc>
                <a:spcPct val="180000"/>
              </a:lnSpc>
              <a:buFont typeface="+mj-lt"/>
              <a:buAutoNum type="romanUcPeriod"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数据收集</a:t>
            </a:r>
            <a:endParaRPr lang="zh-CN" altLang="en-US">
              <a:solidFill>
                <a:schemeClr val="bg1"/>
              </a:solidFill>
            </a:endParaRPr>
          </a:p>
          <a:p>
            <a:pPr marL="514350" indent="-514350">
              <a:lnSpc>
                <a:spcPct val="180000"/>
              </a:lnSpc>
              <a:buFont typeface="+mj-lt"/>
              <a:buAutoNum type="romanUcPeriod"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整理核对</a:t>
            </a:r>
            <a:endParaRPr lang="zh-CN" altLang="en-US">
              <a:solidFill>
                <a:schemeClr val="bg1"/>
              </a:solidFill>
            </a:endParaRPr>
          </a:p>
          <a:p>
            <a:pPr marL="514350" indent="-514350">
              <a:lnSpc>
                <a:spcPct val="180000"/>
              </a:lnSpc>
              <a:buFont typeface="+mj-lt"/>
              <a:buAutoNum type="romanUcPeriod"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汇总收入</a:t>
            </a:r>
            <a:endParaRPr lang="zh-CN" altLang="en-US">
              <a:solidFill>
                <a:schemeClr val="bg1"/>
              </a:solidFill>
            </a:endParaRPr>
          </a:p>
          <a:p>
            <a:pPr marL="514350" indent="-514350">
              <a:lnSpc>
                <a:spcPct val="180000"/>
              </a:lnSpc>
              <a:buFont typeface="+mj-lt"/>
              <a:buAutoNum type="romanUcPeriod"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计算个税</a:t>
            </a:r>
            <a:endParaRPr lang="en-US" altLang="zh-CN">
              <a:solidFill>
                <a:schemeClr val="bg1"/>
              </a:solidFill>
            </a:endParaRP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</a:rPr>
              <a:t>1. </a:t>
            </a:r>
            <a:r>
              <a:rPr lang="zh-CN" altLang="en-US">
                <a:solidFill>
                  <a:schemeClr val="bg1"/>
                </a:solidFill>
              </a:rPr>
              <a:t>数据收集与核对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结构清晰：每列只填</a:t>
            </a:r>
            <a:r>
              <a:rPr lang="en-US" altLang="zh-CN">
                <a:solidFill>
                  <a:schemeClr val="bg1"/>
                </a:solidFill>
              </a:rPr>
              <a:t>1</a:t>
            </a:r>
            <a:r>
              <a:rPr lang="zh-CN" altLang="en-US">
                <a:solidFill>
                  <a:schemeClr val="bg1"/>
                </a:solidFill>
              </a:rPr>
              <a:t>项信息</a:t>
            </a:r>
          </a:p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合理拆分：一张表一个 </a:t>
            </a:r>
            <a:r>
              <a:rPr lang="en-US" altLang="zh-CN">
                <a:solidFill>
                  <a:schemeClr val="bg1"/>
                </a:solidFill>
              </a:rPr>
              <a:t>sheet</a:t>
            </a:r>
            <a:r>
              <a:rPr lang="zh-CN" altLang="en-US">
                <a:solidFill>
                  <a:schemeClr val="bg1"/>
                </a:solidFill>
              </a:rPr>
              <a:t>；根据内在规则拆分</a:t>
            </a:r>
          </a:p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填写规范：格式要求</a:t>
            </a:r>
          </a:p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协作顺畅：形成约定，做好告知</a:t>
            </a: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44856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2. </a:t>
            </a:r>
            <a:r>
              <a:rPr lang="zh-CN" altLang="en-US">
                <a:solidFill>
                  <a:schemeClr val="bg1"/>
                </a:solidFill>
              </a:rPr>
              <a:t>常用公式与功能</a:t>
            </a: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</a:rPr>
              <a:t>2.1 vlookup() </a:t>
            </a:r>
            <a:r>
              <a:rPr lang="zh-CN" altLang="zh-CN">
                <a:solidFill>
                  <a:schemeClr val="bg1"/>
                </a:solidFill>
              </a:rPr>
              <a:t>构建要点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按数据区的第一列匹配</a:t>
            </a:r>
          </a:p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数据区整列选择，以应对后续追加数据</a:t>
            </a:r>
          </a:p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数据区的文本会被处理为 </a:t>
            </a:r>
            <a:r>
              <a:rPr lang="en-US" altLang="zh-CN">
                <a:solidFill>
                  <a:schemeClr val="bg1"/>
                </a:solidFill>
              </a:rPr>
              <a:t>0</a:t>
            </a:r>
            <a:endParaRPr lang="zh-CN" altLang="en-US">
              <a:solidFill>
                <a:schemeClr val="bg1"/>
              </a:solidFill>
            </a:endParaRPr>
          </a:p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匹配方式（最后的参数）选用「精确匹配」，即填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0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 </a:t>
            </a:r>
          </a:p>
          <a:p>
            <a:pPr lvl="1">
              <a:lnSpc>
                <a:spcPct val="180000"/>
              </a:lnSpc>
            </a:pPr>
            <a:r>
              <a:rPr lang="zh-CN" altLang="en-US">
                <a:solidFill>
                  <a:schemeClr val="accent3"/>
                </a:solidFill>
                <a:sym typeface="+mn-ea"/>
              </a:rPr>
              <a:t>（模糊匹配以后课程中会介绍）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6" name="图片 5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</a:rPr>
              <a:t>2.2 vlookup() + IFNA()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必要时，使用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IFNA()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，保持公式仍可运算</a:t>
            </a:r>
            <a:endParaRPr lang="en-US" altLang="zh-CN">
              <a:solidFill>
                <a:schemeClr val="bg1"/>
              </a:solidFill>
              <a:sym typeface="+mn-ea"/>
            </a:endParaRPr>
          </a:p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原本的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vlookup 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公式嵌入 IFNA() 内，以设置默认值</a:t>
            </a:r>
          </a:p>
          <a:p>
            <a:pPr>
              <a:lnSpc>
                <a:spcPct val="180000"/>
              </a:lnSpc>
            </a:pPr>
            <a:r>
              <a:rPr lang="zh-CN" altLang="en-US">
                <a:solidFill>
                  <a:schemeClr val="bg1"/>
                </a:solidFill>
              </a:rPr>
              <a:t>根据情况，可以用 </a:t>
            </a:r>
            <a:r>
              <a:rPr lang="en-US" altLang="zh-CN">
                <a:solidFill>
                  <a:schemeClr val="bg1"/>
                </a:solidFill>
              </a:rPr>
              <a:t>””</a:t>
            </a:r>
            <a:r>
              <a:rPr lang="zh-CN" altLang="en-US">
                <a:solidFill>
                  <a:schemeClr val="bg1"/>
                </a:solidFill>
              </a:rPr>
              <a:t>（英文引号）设置文本，如：</a:t>
            </a:r>
            <a:r>
              <a:rPr lang="en-US" altLang="zh-CN">
                <a:solidFill>
                  <a:schemeClr val="bg1"/>
                </a:solidFill>
              </a:rPr>
              <a:t>”</a:t>
            </a:r>
            <a:r>
              <a:rPr lang="zh-CN" altLang="en-US">
                <a:solidFill>
                  <a:schemeClr val="bg1"/>
                </a:solidFill>
              </a:rPr>
              <a:t>未找到</a:t>
            </a:r>
            <a:r>
              <a:rPr lang="en-US" altLang="zh-CN">
                <a:solidFill>
                  <a:schemeClr val="bg1"/>
                </a:solidFill>
              </a:rPr>
              <a:t>”</a:t>
            </a: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</a:rPr>
              <a:t>2.3 vlookup() </a:t>
            </a:r>
            <a:r>
              <a:rPr lang="zh-CN" altLang="en-US">
                <a:solidFill>
                  <a:schemeClr val="bg1"/>
                </a:solidFill>
              </a:rPr>
              <a:t>避坑 </a:t>
            </a:r>
            <a:r>
              <a:rPr lang="en-US" altLang="zh-CN">
                <a:solidFill>
                  <a:schemeClr val="bg1"/>
                </a:solidFill>
              </a:rPr>
              <a:t>+ </a:t>
            </a:r>
            <a:r>
              <a:rPr lang="zh-CN" altLang="en-US">
                <a:solidFill>
                  <a:schemeClr val="bg1"/>
                </a:solidFill>
              </a:rPr>
              <a:t>错误排查手册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 lnSpcReduction="10000"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zh-CN" altLang="en-US">
                <a:solidFill>
                  <a:schemeClr val="bg1"/>
                </a:solidFill>
              </a:rPr>
              <a:t>来源表检查：数据区第</a:t>
            </a:r>
            <a:r>
              <a:rPr lang="en-US" altLang="zh-CN">
                <a:solidFill>
                  <a:schemeClr val="bg1"/>
                </a:solidFill>
              </a:rPr>
              <a:t>1</a:t>
            </a:r>
            <a:r>
              <a:rPr lang="zh-CN" altLang="en-US">
                <a:solidFill>
                  <a:schemeClr val="bg1"/>
                </a:solidFill>
              </a:rPr>
              <a:t>列（匹配列）没有重复值</a:t>
            </a:r>
          </a:p>
          <a:p>
            <a:pPr lvl="1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</a:rPr>
              <a:t>例：</a:t>
            </a:r>
            <a:r>
              <a:rPr lang="en-US" altLang="zh-CN">
                <a:solidFill>
                  <a:schemeClr val="bg1"/>
                </a:solidFill>
              </a:rPr>
              <a:t>2</a:t>
            </a:r>
            <a:r>
              <a:rPr lang="zh-CN" altLang="en-US">
                <a:solidFill>
                  <a:schemeClr val="bg1"/>
                </a:solidFill>
              </a:rPr>
              <a:t>个「张三」</a:t>
            </a:r>
            <a:endParaRPr lang="zh-CN" altLang="en-US">
              <a:solidFill>
                <a:schemeClr val="bg1"/>
              </a:solidFill>
              <a:sym typeface="+mn-ea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列序数检查：</a:t>
            </a:r>
          </a:p>
          <a:p>
            <a:pPr lvl="1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表格加、减或移动列后，检查列序数是否正确</a:t>
            </a:r>
          </a:p>
          <a:p>
            <a:pPr lvl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#NAME!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：公式有误，检查是否有误删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, 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或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 () 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等</a:t>
            </a:r>
          </a:p>
          <a:p>
            <a:pPr lvl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#VALUE!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：列序数不可为负</a:t>
            </a:r>
            <a:endParaRPr lang="en-US" altLang="zh-CN">
              <a:solidFill>
                <a:schemeClr val="bg1"/>
              </a:solidFill>
              <a:sym typeface="+mn-ea"/>
            </a:endParaRPr>
          </a:p>
          <a:p>
            <a:pPr lvl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#REF! 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：列序数超过应用的区域范围</a:t>
            </a:r>
            <a:endParaRPr lang="en-US" altLang="zh-CN">
              <a:solidFill>
                <a:schemeClr val="bg1"/>
              </a:solidFill>
            </a:endParaRP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</a:rPr>
              <a:t>2.4 COUNT </a:t>
            </a:r>
            <a:r>
              <a:rPr lang="zh-CN" altLang="en-US">
                <a:solidFill>
                  <a:schemeClr val="bg1"/>
                </a:solidFill>
              </a:rPr>
              <a:t>系列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altLang="zh-CN">
                <a:solidFill>
                  <a:schemeClr val="bg1"/>
                </a:solidFill>
              </a:rPr>
              <a:t>CountA() </a:t>
            </a:r>
            <a:r>
              <a:rPr lang="zh-CN" altLang="en-US">
                <a:solidFill>
                  <a:schemeClr val="bg1"/>
                </a:solidFill>
              </a:rPr>
              <a:t>非空格数量</a:t>
            </a:r>
            <a:endParaRPr lang="en-US" altLang="zh-CN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altLang="zh-CN">
                <a:solidFill>
                  <a:schemeClr val="bg1"/>
                </a:solidFill>
              </a:rPr>
              <a:t>CountBlank() </a:t>
            </a:r>
            <a:r>
              <a:rPr lang="zh-CN" altLang="en-US">
                <a:solidFill>
                  <a:schemeClr val="bg1"/>
                </a:solidFill>
              </a:rPr>
              <a:t>空格数量</a:t>
            </a:r>
            <a:endParaRPr lang="en-US" altLang="zh-CN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altLang="zh-CN">
                <a:solidFill>
                  <a:schemeClr val="bg1"/>
                </a:solidFill>
              </a:rPr>
              <a:t>CountIF() </a:t>
            </a:r>
            <a:r>
              <a:rPr lang="zh-CN" altLang="en-US">
                <a:solidFill>
                  <a:schemeClr val="bg1"/>
                </a:solidFill>
              </a:rPr>
              <a:t>条件统计：注意，使用英文引号</a:t>
            </a:r>
            <a:endParaRPr lang="en-US" altLang="zh-CN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zh-CN" altLang="zh-CN">
                <a:solidFill>
                  <a:schemeClr val="bg1"/>
                </a:solidFill>
              </a:rPr>
              <a:t>灵活组合</a:t>
            </a:r>
            <a:endParaRPr lang="en-US" altLang="zh-CN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endParaRPr lang="en-US" altLang="zh-CN">
              <a:solidFill>
                <a:schemeClr val="bg1"/>
              </a:solidFill>
            </a:endParaRP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448560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3.  </a:t>
            </a:r>
            <a:r>
              <a:rPr lang="zh-CN" altLang="en-US">
                <a:solidFill>
                  <a:schemeClr val="bg1"/>
                </a:solidFill>
              </a:rPr>
              <a:t>问答环节</a:t>
            </a: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765" y="5533390"/>
            <a:ext cx="2105025" cy="9144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B7BE6F2-071B-4B8F-86CC-4C86F260CF99}"/>
              </a:ext>
            </a:extLst>
          </p:cNvPr>
          <p:cNvSpPr/>
          <p:nvPr/>
        </p:nvSpPr>
        <p:spPr>
          <a:xfrm>
            <a:off x="3161543" y="813525"/>
            <a:ext cx="586891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粉丝福利</a:t>
            </a:r>
            <a:r>
              <a:rPr lang="zh-CN" altLang="zh-CN" sz="2800" b="1" dirty="0">
                <a:solidFill>
                  <a:schemeClr val="bg1"/>
                </a:solidFill>
              </a:rPr>
              <a:t>——</a:t>
            </a:r>
            <a:r>
              <a:rPr lang="en-US" altLang="zh-CN" sz="2800" b="1" dirty="0">
                <a:solidFill>
                  <a:schemeClr val="bg1"/>
                </a:solidFill>
              </a:rPr>
              <a:t>2</a:t>
            </a:r>
            <a:r>
              <a:rPr lang="zh-CN" altLang="zh-CN" sz="2800" b="1" dirty="0">
                <a:solidFill>
                  <a:schemeClr val="bg1"/>
                </a:solidFill>
              </a:rPr>
              <a:t>款明星产品免费试用 </a:t>
            </a:r>
          </a:p>
          <a:p>
            <a:pPr algn="ctr"/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  <a:latin typeface="方正兰亭纤黑_GBK" panose="0200000000000000000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6D09369-89FD-4B51-B387-9520AD6EF4FD}"/>
              </a:ext>
            </a:extLst>
          </p:cNvPr>
          <p:cNvSpPr/>
          <p:nvPr/>
        </p:nvSpPr>
        <p:spPr>
          <a:xfrm>
            <a:off x="1140515" y="1557516"/>
            <a:ext cx="1005936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方正兰亭纤黑_GBK" panose="02000000000000000000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方正兰亭纤黑_GBK" panose="02000000000000000000"/>
              </a:rPr>
              <a:t>、蚂蚁工资条，一键群发工资条</a:t>
            </a:r>
          </a:p>
          <a:p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从每个月困扰</a:t>
            </a:r>
            <a:r>
              <a:rPr lang="en-US" altLang="zh-CN" sz="1600" dirty="0">
                <a:solidFill>
                  <a:schemeClr val="bg1"/>
                </a:solidFill>
                <a:latin typeface="方正兰亭纤黑_GBK" panose="02000000000000000000"/>
              </a:rPr>
              <a:t>HR</a:t>
            </a:r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的工资条发放出发，设计了一键群发工资条工具。</a:t>
            </a:r>
            <a:r>
              <a:rPr lang="en-US" altLang="zh-CN" sz="1600" dirty="0">
                <a:solidFill>
                  <a:schemeClr val="bg1"/>
                </a:solidFill>
                <a:latin typeface="方正兰亭纤黑_GBK" panose="02000000000000000000"/>
              </a:rPr>
              <a:t>HR</a:t>
            </a:r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只需要将相应的工资表格上传，平台就能自动解析生成工资条进行群发。员工可通过邮件、微信、短信等方式进行查看。产品上线至今，已累计为超过</a:t>
            </a:r>
            <a:r>
              <a:rPr lang="en-US" altLang="zh-CN" sz="1600" dirty="0">
                <a:solidFill>
                  <a:schemeClr val="bg1"/>
                </a:solidFill>
                <a:latin typeface="方正兰亭纤黑_GBK" panose="02000000000000000000"/>
              </a:rPr>
              <a:t>1000</a:t>
            </a:r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万员工提供工资条服务。</a:t>
            </a:r>
            <a:endParaRPr lang="en-US" altLang="zh-CN" sz="1600" dirty="0">
              <a:solidFill>
                <a:schemeClr val="bg1"/>
              </a:solidFill>
              <a:latin typeface="方正兰亭纤黑_GBK" panose="02000000000000000000"/>
            </a:endParaRPr>
          </a:p>
          <a:p>
            <a:endParaRPr lang="en-US" altLang="zh-CN" sz="1600" dirty="0">
              <a:solidFill>
                <a:schemeClr val="bg1"/>
              </a:solidFill>
              <a:latin typeface="方正兰亭纤黑_GBK" panose="02000000000000000000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点击免费试用：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https://gzt.mayihr.com/event/adver2?from=mayiblog_mb</a:t>
            </a:r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endParaRPr lang="zh-CN" altLang="en-US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方正兰亭纤黑_GBK" panose="02000000000000000000"/>
              </a:rPr>
              <a:t>2</a:t>
            </a:r>
            <a:r>
              <a:rPr lang="zh-CN" altLang="en-US" sz="2000" b="1" dirty="0">
                <a:solidFill>
                  <a:schemeClr val="bg1"/>
                </a:solidFill>
                <a:latin typeface="方正兰亭纤黑_GBK" panose="02000000000000000000"/>
              </a:rPr>
              <a:t>、蚂蚁</a:t>
            </a:r>
            <a:r>
              <a:rPr lang="en-US" altLang="zh-CN" sz="2000" b="1" dirty="0">
                <a:solidFill>
                  <a:schemeClr val="bg1"/>
                </a:solidFill>
                <a:latin typeface="方正兰亭纤黑_GBK" panose="02000000000000000000"/>
              </a:rPr>
              <a:t>HR</a:t>
            </a:r>
            <a:r>
              <a:rPr lang="zh-CN" altLang="en-US" sz="2000" b="1" dirty="0">
                <a:solidFill>
                  <a:schemeClr val="bg1"/>
                </a:solidFill>
                <a:latin typeface="方正兰亭纤黑_GBK" panose="02000000000000000000"/>
              </a:rPr>
              <a:t>，网上缴纳社保公积金</a:t>
            </a:r>
          </a:p>
          <a:p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帮助中小企业代缴社保及公积金、代发工资、申报个税，利用蚂蚁</a:t>
            </a:r>
            <a:r>
              <a:rPr lang="en-US" altLang="zh-CN" sz="1600" dirty="0">
                <a:solidFill>
                  <a:schemeClr val="bg1"/>
                </a:solidFill>
                <a:latin typeface="方正兰亭纤黑_GBK" panose="02000000000000000000"/>
              </a:rPr>
              <a:t>HR</a:t>
            </a:r>
            <a:r>
              <a:rPr lang="zh-CN" altLang="en-US" sz="1600" dirty="0">
                <a:solidFill>
                  <a:schemeClr val="bg1"/>
                </a:solidFill>
                <a:latin typeface="方正兰亭纤黑_GBK" panose="02000000000000000000"/>
              </a:rPr>
              <a:t>人力资源系统，可在线完成所有办理，省去每月跑社保公积金中心的麻烦。</a:t>
            </a:r>
            <a:endParaRPr lang="en-US" altLang="zh-CN" sz="1600" dirty="0">
              <a:solidFill>
                <a:schemeClr val="bg1"/>
              </a:solidFill>
              <a:latin typeface="方正兰亭纤黑_GBK" panose="02000000000000000000"/>
            </a:endParaRPr>
          </a:p>
          <a:p>
            <a:endParaRPr lang="en-US" altLang="zh-CN" sz="1600" dirty="0">
              <a:solidFill>
                <a:schemeClr val="bg1"/>
              </a:solidFill>
              <a:latin typeface="方正兰亭纤黑_GBK" panose="02000000000000000000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方正兰亭纤黑_GBK" panose="02000000000000000000"/>
              </a:rPr>
              <a:t>点击免费注册：</a:t>
            </a:r>
            <a:r>
              <a:rPr lang="en-US" altLang="zh-CN" sz="2000" dirty="0">
                <a:solidFill>
                  <a:schemeClr val="bg1"/>
                </a:solidFill>
                <a:latin typeface="方正兰亭纤黑_GBK" panose="0200000000000000000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https://www.mayihr.com/event/event_2.php?from=mayiblog_mb</a:t>
            </a:r>
            <a:endParaRPr lang="en-US" altLang="zh-CN" sz="2000" dirty="0">
              <a:solidFill>
                <a:schemeClr val="bg1"/>
              </a:solidFill>
              <a:latin typeface="方正兰亭纤黑_GBK" panose="02000000000000000000"/>
            </a:endParaRPr>
          </a:p>
          <a:p>
            <a:endParaRPr lang="zh-CN" altLang="en-US" sz="1600" dirty="0">
              <a:solidFill>
                <a:schemeClr val="bg1"/>
              </a:solidFill>
              <a:latin typeface="方正兰亭纤黑_GBK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71951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894840"/>
            <a:ext cx="10515600" cy="2247265"/>
          </a:xfrm>
        </p:spPr>
        <p:txBody>
          <a:bodyPr anchor="ctr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</a:rPr>
              <a:t>完</a:t>
            </a:r>
            <a:br>
              <a:rPr lang="zh-CN" altLang="en-US">
                <a:solidFill>
                  <a:schemeClr val="bg1"/>
                </a:solidFill>
              </a:rPr>
            </a:br>
            <a:r>
              <a:rPr lang="zh-CN" altLang="en-US">
                <a:solidFill>
                  <a:schemeClr val="bg1"/>
                </a:solidFill>
              </a:rPr>
              <a:t>感谢观看</a:t>
            </a:r>
          </a:p>
        </p:txBody>
      </p:sp>
      <p:pic>
        <p:nvPicPr>
          <p:cNvPr id="5" name="图片 4" descr="蚂蚁hr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805" y="5425440"/>
            <a:ext cx="2105025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 thruBlk="1"/>
      </p:transition>
    </mc:Choice>
    <mc:Fallback xmlns="">
      <p:transition>
        <p:fade thruBlk="1"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610</Words>
  <Application>Microsoft Office PowerPoint</Application>
  <PresentationFormat>宽屏</PresentationFormat>
  <Paragraphs>60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方正兰亭纤黑_GBK</vt:lpstr>
      <vt:lpstr>Arial</vt:lpstr>
      <vt:lpstr>Calibri</vt:lpstr>
      <vt:lpstr>Roboto</vt:lpstr>
      <vt:lpstr>Office 主题</vt:lpstr>
      <vt:lpstr>PowerPoint 演示文稿</vt:lpstr>
      <vt:lpstr>Excel 算薪技巧 第 1 课</vt:lpstr>
      <vt:lpstr>0. 关于本课程</vt:lpstr>
      <vt:lpstr>内容概览</vt:lpstr>
      <vt:lpstr>算薪流程</vt:lpstr>
      <vt:lpstr>1. 数据收集与核对</vt:lpstr>
      <vt:lpstr>2. 常用公式与功能</vt:lpstr>
      <vt:lpstr>2.1 vlookup() 构建要点</vt:lpstr>
      <vt:lpstr>2.2 vlookup() + IFNA()</vt:lpstr>
      <vt:lpstr>2.3 vlookup() 避坑 + 错误排查手册</vt:lpstr>
      <vt:lpstr>2.4 COUNT 系列</vt:lpstr>
      <vt:lpstr>3.  问答环节</vt:lpstr>
      <vt:lpstr>PowerPoint 演示文稿</vt:lpstr>
      <vt:lpstr>完 感谢观看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Grace</cp:lastModifiedBy>
  <cp:revision>29</cp:revision>
  <dcterms:created xsi:type="dcterms:W3CDTF">2020-04-15T04:48:00Z</dcterms:created>
  <dcterms:modified xsi:type="dcterms:W3CDTF">2020-08-11T02:50:56Z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